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5"/>
  </p:notesMasterIdLst>
  <p:sldIdLst>
    <p:sldId id="262" r:id="rId2"/>
    <p:sldId id="279" r:id="rId3"/>
    <p:sldId id="283" r:id="rId4"/>
    <p:sldId id="260" r:id="rId5"/>
    <p:sldId id="263" r:id="rId6"/>
    <p:sldId id="261" r:id="rId7"/>
    <p:sldId id="284" r:id="rId8"/>
    <p:sldId id="318" r:id="rId9"/>
    <p:sldId id="320" r:id="rId10"/>
    <p:sldId id="317" r:id="rId11"/>
    <p:sldId id="292" r:id="rId12"/>
    <p:sldId id="293" r:id="rId13"/>
    <p:sldId id="324" r:id="rId14"/>
    <p:sldId id="294" r:id="rId15"/>
    <p:sldId id="298" r:id="rId16"/>
    <p:sldId id="322" r:id="rId17"/>
    <p:sldId id="295" r:id="rId18"/>
    <p:sldId id="323" r:id="rId19"/>
    <p:sldId id="296" r:id="rId20"/>
    <p:sldId id="315" r:id="rId21"/>
    <p:sldId id="321" r:id="rId22"/>
    <p:sldId id="291" r:id="rId23"/>
    <p:sldId id="285" r:id="rId24"/>
    <p:sldId id="286" r:id="rId25"/>
    <p:sldId id="290" r:id="rId26"/>
    <p:sldId id="268" r:id="rId27"/>
    <p:sldId id="288" r:id="rId28"/>
    <p:sldId id="299" r:id="rId29"/>
    <p:sldId id="266" r:id="rId30"/>
    <p:sldId id="269" r:id="rId31"/>
    <p:sldId id="270" r:id="rId32"/>
    <p:sldId id="271" r:id="rId33"/>
    <p:sldId id="267" r:id="rId34"/>
    <p:sldId id="273" r:id="rId35"/>
    <p:sldId id="272" r:id="rId36"/>
    <p:sldId id="304" r:id="rId37"/>
    <p:sldId id="303" r:id="rId38"/>
    <p:sldId id="305" r:id="rId39"/>
    <p:sldId id="306" r:id="rId40"/>
    <p:sldId id="307" r:id="rId41"/>
    <p:sldId id="274" r:id="rId42"/>
    <p:sldId id="275" r:id="rId43"/>
    <p:sldId id="311" r:id="rId44"/>
    <p:sldId id="313" r:id="rId45"/>
    <p:sldId id="312" r:id="rId46"/>
    <p:sldId id="314" r:id="rId47"/>
    <p:sldId id="276" r:id="rId48"/>
    <p:sldId id="277" r:id="rId49"/>
    <p:sldId id="301" r:id="rId50"/>
    <p:sldId id="308" r:id="rId51"/>
    <p:sldId id="309" r:id="rId52"/>
    <p:sldId id="310" r:id="rId53"/>
    <p:sldId id="32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hyperlink" Target="https://youtu.be/UUPn5YygFgE?si=fOjGS7frNqcJWdB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hyperlink" Target="https://youtu.be/ieY6bY_Rgyg?si=J2sLyG0pGJHbj8K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9.png"/><Relationship Id="rId4" Type="http://schemas.openxmlformats.org/officeDocument/2006/relationships/hyperlink" Target="https://youtu.be/44kZ5xZ0Jso?si=ShWp25twiPBS69a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8.mp4"/><Relationship Id="rId7" Type="http://schemas.openxmlformats.org/officeDocument/2006/relationships/image" Target="../media/image7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1292942" y="4467061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982759" y="4467061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672577" y="442089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443564"/>
              </p:ext>
            </p:extLst>
          </p:nvPr>
        </p:nvGraphicFramePr>
        <p:xfrm>
          <a:off x="1787980" y="1851701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D20BCE-38E9-3AB6-D08E-8F642CA1B3A9}"/>
              </a:ext>
            </a:extLst>
          </p:cNvPr>
          <p:cNvSpPr txBox="1"/>
          <p:nvPr/>
        </p:nvSpPr>
        <p:spPr>
          <a:xfrm>
            <a:off x="4535773" y="381782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최종 사용법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974BA-C27D-D501-6D98-283C6F27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2" y="5146751"/>
            <a:ext cx="1276528" cy="676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7FFE5B-0BDA-6CB7-A527-EA5907B5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59" y="5130049"/>
            <a:ext cx="1838582" cy="66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8712E-0458-6AAC-7367-1B3ABA79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61" y="5277706"/>
            <a:ext cx="5477639" cy="3715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4F6C6D-F560-9BEE-28D4-213C48171CFE}"/>
              </a:ext>
            </a:extLst>
          </p:cNvPr>
          <p:cNvSpPr/>
          <p:nvPr/>
        </p:nvSpPr>
        <p:spPr>
          <a:xfrm>
            <a:off x="3420930" y="4496558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3D972D-CAAE-A501-6420-54BDD2BD8EF5}"/>
              </a:ext>
            </a:extLst>
          </p:cNvPr>
          <p:cNvSpPr/>
          <p:nvPr/>
        </p:nvSpPr>
        <p:spPr>
          <a:xfrm>
            <a:off x="6056670" y="4504892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0149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/>
              <a:t>클래스 다이어그램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1937F-E4D5-FAB1-B684-D56F1819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40" y="1354393"/>
            <a:ext cx="7803119" cy="41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7" y="2243372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778477" y="3428999"/>
            <a:ext cx="2703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5002695" y="5338227"/>
            <a:ext cx="2479654" cy="20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C699DF4-178D-BCB5-F700-42A981D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5163875"/>
            <a:ext cx="439163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5474248" y="3679148"/>
            <a:ext cx="2096591" cy="1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>
            <a:off x="5988669" y="5254624"/>
            <a:ext cx="1638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5C1202F-193C-EE1A-B7E5-59ABEB49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828800" cy="81607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000"/>
              <a:t>UI_Base</a:t>
            </a:r>
            <a:br>
              <a:rPr lang="en-US" altLang="ko-KR"/>
            </a:br>
            <a:r>
              <a:rPr lang="en-US" altLang="ko-KR" sz="2000"/>
              <a:t>Get </a:t>
            </a:r>
            <a:r>
              <a:rPr lang="ko-KR" altLang="en-US" sz="2000"/>
              <a:t>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65CF7A-6EA7-CBEE-40DF-E1182FB1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502911"/>
            <a:ext cx="4963218" cy="352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1A33B6-062A-B81C-B483-A6359A73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5068860"/>
            <a:ext cx="54776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6673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r>
              <a:rPr lang="ko-KR" altLang="en-US"/>
              <a:t>의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78940" y="2540185"/>
            <a:ext cx="44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UI</a:t>
            </a:r>
            <a:r>
              <a:rPr lang="ko-KR" altLang="en-US" sz="1200"/>
              <a:t>에서 수많은 이벤트들이 발생함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0907D-5D9B-CF61-B947-87C71BF72BCC}"/>
              </a:ext>
            </a:extLst>
          </p:cNvPr>
          <p:cNvSpPr txBox="1"/>
          <p:nvPr/>
        </p:nvSpPr>
        <p:spPr>
          <a:xfrm>
            <a:off x="2979173" y="3206805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모든 </a:t>
            </a:r>
            <a:r>
              <a:rPr lang="en-US" altLang="ko-KR" sz="1200"/>
              <a:t>UI </a:t>
            </a:r>
            <a:r>
              <a:rPr lang="ko-KR" altLang="en-US" sz="1200"/>
              <a:t>이벤트 함수를 </a:t>
            </a:r>
            <a:r>
              <a:rPr lang="en-US" altLang="ko-KR" sz="1200"/>
              <a:t>DragDrop</a:t>
            </a:r>
            <a:r>
              <a:rPr lang="ko-KR" altLang="en-US" sz="1200"/>
              <a:t>방식으로 연동하기에 불편함이 있음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C82B8-2ABD-48C5-BC45-F5C1E3BCB3DB}"/>
              </a:ext>
            </a:extLst>
          </p:cNvPr>
          <p:cNvSpPr txBox="1"/>
          <p:nvPr/>
        </p:nvSpPr>
        <p:spPr>
          <a:xfrm>
            <a:off x="2979174" y="3873425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이벤트 함수를 동적으로 바인딩하면 좋겠다는 생각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2CE79-0360-5E61-835E-401A13FB62D7}"/>
              </a:ext>
            </a:extLst>
          </p:cNvPr>
          <p:cNvSpPr txBox="1"/>
          <p:nvPr/>
        </p:nvSpPr>
        <p:spPr>
          <a:xfrm>
            <a:off x="2979175" y="4540045"/>
            <a:ext cx="568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함수를 </a:t>
            </a:r>
            <a:r>
              <a:rPr lang="en-US" altLang="ko-KR" sz="1200"/>
              <a:t>Action</a:t>
            </a:r>
            <a:r>
              <a:rPr lang="ko-KR" altLang="en-US" sz="1200"/>
              <a:t>을 통해서 구독시켜서 이벤트마다 함수를 뿌려주는 </a:t>
            </a:r>
            <a:r>
              <a:rPr lang="en-US" altLang="ko-KR" sz="1200"/>
              <a:t>EventHandler</a:t>
            </a:r>
            <a:r>
              <a:rPr lang="ko-KR" altLang="en-US" sz="1200"/>
              <a:t>필요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29966D-324A-995E-5123-35031B480320}"/>
              </a:ext>
            </a:extLst>
          </p:cNvPr>
          <p:cNvCxnSpPr>
            <a:stCxn id="28" idx="2"/>
            <a:endCxn id="6" idx="0"/>
          </p:cNvCxnSpPr>
          <p:nvPr/>
        </p:nvCxnSpPr>
        <p:spPr>
          <a:xfrm>
            <a:off x="5820695" y="281718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13394B-46A0-04BE-7D54-9F3E3BBD8EF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820696" y="348380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92EA3D-9BE6-9907-264E-50023F81316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820697" y="4150424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2765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3F1FFA-A7ED-3B50-3118-E989155B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26" y="1097016"/>
            <a:ext cx="8396748" cy="46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131752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7" y="1074185"/>
            <a:ext cx="8821385" cy="3253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580103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789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88749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1311219" y="2319832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확장하여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7374193" y="2470059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73" y="3925931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1737930" y="5338352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5059F-835D-B36F-F543-F4A569B961FA}"/>
              </a:ext>
            </a:extLst>
          </p:cNvPr>
          <p:cNvSpPr/>
          <p:nvPr/>
        </p:nvSpPr>
        <p:spPr>
          <a:xfrm>
            <a:off x="8013290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B6ACA0-0797-80AC-C5FA-48BD101E560E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15948" y="1671484"/>
            <a:ext cx="0" cy="798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77B3B10-7AAF-C1EB-CFF7-05141928AC24}"/>
              </a:ext>
            </a:extLst>
          </p:cNvPr>
          <p:cNvSpPr/>
          <p:nvPr/>
        </p:nvSpPr>
        <p:spPr>
          <a:xfrm>
            <a:off x="418501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E7B26E-A847-A428-378F-76AC43B0F86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67489" y="1656459"/>
            <a:ext cx="685485" cy="663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05C2BB7-03F9-3BF4-3C12-C98D2514D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61" y="5111273"/>
            <a:ext cx="3810532" cy="10669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8FF3AD-8B55-50BF-7449-786C447F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9" y="3576301"/>
            <a:ext cx="6668431" cy="228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CDCC4-DA64-74CC-D27E-290EEC117E06}"/>
              </a:ext>
            </a:extLst>
          </p:cNvPr>
          <p:cNvSpPr txBox="1"/>
          <p:nvPr/>
        </p:nvSpPr>
        <p:spPr>
          <a:xfrm>
            <a:off x="1314240" y="31091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3D725F-9085-0ED6-C147-FE246FF3F42F}"/>
              </a:ext>
            </a:extLst>
          </p:cNvPr>
          <p:cNvSpPr/>
          <p:nvPr/>
        </p:nvSpPr>
        <p:spPr>
          <a:xfrm>
            <a:off x="3245724" y="3416960"/>
            <a:ext cx="3490451" cy="50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500BD-1921-0464-DDDA-C9C245925FB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552974" y="2843052"/>
            <a:ext cx="3021" cy="26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55C65D0-6C06-C4A9-B3F9-5B39E41E2D40}"/>
              </a:ext>
            </a:extLst>
          </p:cNvPr>
          <p:cNvSpPr/>
          <p:nvPr/>
        </p:nvSpPr>
        <p:spPr>
          <a:xfrm>
            <a:off x="8121449" y="1081548"/>
            <a:ext cx="993054" cy="589936"/>
          </a:xfrm>
          <a:prstGeom prst="ellipse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55CB10-50BE-96FF-846F-AAD4D993135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698775" y="1671484"/>
            <a:ext cx="917173" cy="2254447"/>
          </a:xfrm>
          <a:prstGeom prst="straightConnector1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  <p:pic>
        <p:nvPicPr>
          <p:cNvPr id="8" name="그림 7" descr="패턴, 사각형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1C6C8C69-E253-B5AC-D3DC-095F0E62D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014413"/>
            <a:ext cx="3181965" cy="2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656440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/>
              <a:t>최초 </a:t>
            </a:r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176E54-F679-F426-5E9D-2C630BD5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4" y="2000912"/>
            <a:ext cx="5715000" cy="2886075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EEEC61-405A-8C5C-2D86-9C269758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08" y="425081"/>
            <a:ext cx="3488782" cy="342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3E30-3CED-B62D-E0FE-DBE62201BD2D}"/>
              </a:ext>
            </a:extLst>
          </p:cNvPr>
          <p:cNvSpPr txBox="1"/>
          <p:nvPr/>
        </p:nvSpPr>
        <p:spPr>
          <a:xfrm>
            <a:off x="7421569" y="3945030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프리펩이름으로 맵의 모양을 만들고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C23D1-2A0C-36BC-A99F-F298E2D70300}"/>
              </a:ext>
            </a:extLst>
          </p:cNvPr>
          <p:cNvSpPr txBox="1"/>
          <p:nvPr/>
        </p:nvSpPr>
        <p:spPr>
          <a:xfrm>
            <a:off x="7817511" y="4579210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타일형식이 많아질수록 불편함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ECD8C-3BDE-3045-7F77-138865E06BEB}"/>
              </a:ext>
            </a:extLst>
          </p:cNvPr>
          <p:cNvSpPr txBox="1"/>
          <p:nvPr/>
        </p:nvSpPr>
        <p:spPr>
          <a:xfrm>
            <a:off x="7601105" y="525501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타일의 규칙을 만들어서 데이터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864414-F462-29E1-DE56-F3B41E05E56B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113699" y="4252807"/>
            <a:ext cx="0" cy="32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483758-71F4-B59D-F59E-C14EE5431EE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13699" y="4886987"/>
            <a:ext cx="0" cy="36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7" name="그림 6" descr="스크린샷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1490DF-6204-FF84-FE09-E38B8E15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" y="1985962"/>
            <a:ext cx="5715000" cy="288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59FF8-5080-761B-3CC3-19A4E69A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4" y="1446980"/>
            <a:ext cx="5269414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F5A2-9F60-853F-75CE-B19458703A8A}"/>
              </a:ext>
            </a:extLst>
          </p:cNvPr>
          <p:cNvSpPr txBox="1"/>
          <p:nvPr/>
        </p:nvSpPr>
        <p:spPr>
          <a:xfrm>
            <a:off x="7056943" y="5384652"/>
            <a:ext cx="413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데이터 컨벤션을 맞추고 엑셀에서 파싱하도록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418010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06240" cy="7416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/>
              <a:t>Map </a:t>
            </a:r>
            <a:r>
              <a:rPr lang="ko-KR" altLang="en-US" sz="3600"/>
              <a:t>자동생성 </a:t>
            </a:r>
            <a:r>
              <a:rPr lang="en-US" altLang="ko-KR" sz="3600"/>
              <a:t>Tool</a:t>
            </a:r>
            <a:br>
              <a:rPr lang="en-US" altLang="ko-KR" sz="3600"/>
            </a:br>
            <a:r>
              <a:rPr lang="ko-KR" altLang="en-US" sz="2000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00599" y="3527682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26" y="2712276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70553" y="4127847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719A8-BE28-9919-478C-67505451B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294998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6400800" y="1525926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6579107" y="3105215"/>
            <a:ext cx="328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6579107" y="5131745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F4D599-A52D-814A-D561-79755B1F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35771"/>
            <a:ext cx="22098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A9862-5816-CD1F-23B5-AE5D0BD89C2D}"/>
              </a:ext>
            </a:extLst>
          </p:cNvPr>
          <p:cNvSpPr txBox="1"/>
          <p:nvPr/>
        </p:nvSpPr>
        <p:spPr>
          <a:xfrm>
            <a:off x="6579107" y="3736157"/>
            <a:ext cx="328832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실제 게임에 들어갈 때 데이터를 파싱</a:t>
            </a:r>
          </a:p>
        </p:txBody>
      </p: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5" y="3617519"/>
            <a:ext cx="4386308" cy="1759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사용하고</a:t>
            </a:r>
            <a:r>
              <a:rPr lang="en-US" altLang="ko-KR" sz="1400"/>
              <a:t>, 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5712540" y="4020120"/>
            <a:ext cx="519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938685" y="1097352"/>
            <a:ext cx="1484670" cy="159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C03A9A-FC04-3CDC-4FA9-044AA622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1556266"/>
            <a:ext cx="5605508" cy="349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98782-B625-C58C-36F5-B00F78FA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7" y="2465306"/>
            <a:ext cx="5605508" cy="4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120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3075057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80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0676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302E-AB2A-93DA-FD7B-B7533CAF090F}"/>
              </a:ext>
            </a:extLst>
          </p:cNvPr>
          <p:cNvSpPr txBox="1"/>
          <p:nvPr/>
        </p:nvSpPr>
        <p:spPr>
          <a:xfrm>
            <a:off x="2449661" y="2064686"/>
            <a:ext cx="394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Player, Monster, Item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2936-FE89-9356-70A5-67970C457547}"/>
              </a:ext>
            </a:extLst>
          </p:cNvPr>
          <p:cNvSpPr txBox="1"/>
          <p:nvPr/>
        </p:nvSpPr>
        <p:spPr>
          <a:xfrm>
            <a:off x="2449661" y="3711589"/>
            <a:ext cx="328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MapVoxel, Tile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3D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BBDE-FEC9-BAEC-B011-6BED3C66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899" y="3469353"/>
            <a:ext cx="1125909" cy="1067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7F068F-DD2C-8D4B-2625-6130211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43" y="3468535"/>
            <a:ext cx="1827345" cy="1067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66DD0B-BC82-A6EB-3E38-F677D254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50" y="1613348"/>
            <a:ext cx="976574" cy="1272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2A217-9FAB-3896-B5E8-291236BB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52" y="1613348"/>
            <a:ext cx="883423" cy="1272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D3D9-36C1-BE80-6797-969D71A15E26}"/>
              </a:ext>
            </a:extLst>
          </p:cNvPr>
          <p:cNvSpPr txBox="1"/>
          <p:nvPr/>
        </p:nvSpPr>
        <p:spPr>
          <a:xfrm>
            <a:off x="2788845" y="5244652"/>
            <a:ext cx="661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가 공존하는 게임으로 자연스럽게 보이게하는 것이 중요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32BCF-C83A-128F-1EB9-EFD735B09FFC}"/>
              </a:ext>
            </a:extLst>
          </p:cNvPr>
          <p:cNvSpPr txBox="1"/>
          <p:nvPr/>
        </p:nvSpPr>
        <p:spPr>
          <a:xfrm>
            <a:off x="2434581" y="5813350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3D</a:t>
            </a:r>
            <a:r>
              <a:rPr lang="ko-KR" altLang="en-US"/>
              <a:t>를 넣은 이유 </a:t>
            </a:r>
            <a:r>
              <a:rPr lang="en-US" altLang="ko-KR"/>
              <a:t>: </a:t>
            </a:r>
            <a:r>
              <a:rPr lang="ko-KR" altLang="en-US"/>
              <a:t>빛 연출 및 타 게임에서 보기힘든 새로운 화면을 보여줌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6"/>
            <a:ext cx="3726426" cy="10364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  <a:br>
              <a:rPr lang="en-US" altLang="ko-KR"/>
            </a:br>
            <a:r>
              <a:rPr lang="ko-KR" altLang="en-US" sz="2200"/>
              <a:t> 트러블슈팅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7718B-FEA8-3B8F-6159-83EE955F053B}"/>
              </a:ext>
            </a:extLst>
          </p:cNvPr>
          <p:cNvSpPr txBox="1"/>
          <p:nvPr/>
        </p:nvSpPr>
        <p:spPr>
          <a:xfrm>
            <a:off x="5734362" y="1051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138EF-E483-3122-02FB-BCED21D87373}"/>
              </a:ext>
            </a:extLst>
          </p:cNvPr>
          <p:cNvSpPr txBox="1"/>
          <p:nvPr/>
        </p:nvSpPr>
        <p:spPr>
          <a:xfrm>
            <a:off x="668923" y="1693725"/>
            <a:ext cx="4018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가 들어가므로 카메라는 </a:t>
            </a:r>
            <a:r>
              <a:rPr lang="en-US" altLang="ko-KR" sz="1400"/>
              <a:t>orthographic</a:t>
            </a:r>
            <a:r>
              <a:rPr lang="ko-KR" altLang="en-US" sz="1400"/>
              <a:t>이어야함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390545" y="2063057"/>
            <a:ext cx="4575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카메라가 내려보는 방햐으로 보이면 </a:t>
            </a:r>
            <a:r>
              <a:rPr lang="en-US" altLang="ko-KR" sz="1400"/>
              <a:t>3D</a:t>
            </a:r>
            <a:r>
              <a:rPr lang="ko-KR" altLang="en-US" sz="1400"/>
              <a:t>의 장점이 사라짐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B3519-8B20-7653-B679-258D24AAA3AD}"/>
              </a:ext>
            </a:extLst>
          </p:cNvPr>
          <p:cNvSpPr txBox="1"/>
          <p:nvPr/>
        </p:nvSpPr>
        <p:spPr>
          <a:xfrm>
            <a:off x="8021592" y="1693724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카메라를 기울여야함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ABE67B-5C42-E52D-AE91-3C327DD9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67" y="2802430"/>
            <a:ext cx="3401339" cy="21735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50F43-61BE-DB32-4A85-FF442160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44" y="2736260"/>
            <a:ext cx="3505951" cy="21735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F4DFF-727A-04EA-9C4A-F13179970B13}"/>
              </a:ext>
            </a:extLst>
          </p:cNvPr>
          <p:cNvSpPr txBox="1"/>
          <p:nvPr/>
        </p:nvSpPr>
        <p:spPr>
          <a:xfrm>
            <a:off x="6740792" y="2063056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3D</a:t>
            </a:r>
            <a:r>
              <a:rPr lang="ko-KR" altLang="en-US" sz="1400"/>
              <a:t>의 입체적인 모습은 나오지만 </a:t>
            </a:r>
            <a:r>
              <a:rPr lang="en-US" altLang="ko-KR" sz="1400"/>
              <a:t>2D</a:t>
            </a:r>
            <a:r>
              <a:rPr lang="ko-KR" altLang="en-US" sz="1400"/>
              <a:t>이미지가 찌그러짐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E8A1727-FBED-508C-5578-6FFB0269A7E7}"/>
              </a:ext>
            </a:extLst>
          </p:cNvPr>
          <p:cNvSpPr/>
          <p:nvPr/>
        </p:nvSpPr>
        <p:spPr>
          <a:xfrm>
            <a:off x="5191432" y="3429000"/>
            <a:ext cx="1327355" cy="749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4337538" y="736457"/>
            <a:ext cx="333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목표 </a:t>
            </a:r>
            <a:r>
              <a:rPr lang="en-US" altLang="ko-KR" sz="1400"/>
              <a:t>: 2D</a:t>
            </a:r>
            <a:r>
              <a:rPr lang="ko-KR" altLang="en-US" sz="1400"/>
              <a:t>이미지를 세우고 보정값을 주자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F1B3D7-3641-B461-4563-FF42291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65"/>
            <a:ext cx="3726426" cy="10364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2D</a:t>
            </a:r>
            <a:r>
              <a:rPr lang="ko-KR" altLang="en-US"/>
              <a:t>와 </a:t>
            </a:r>
            <a:r>
              <a:rPr lang="en-US" altLang="ko-KR"/>
              <a:t>3D</a:t>
            </a:r>
            <a:r>
              <a:rPr lang="ko-KR" altLang="en-US"/>
              <a:t>의 융합</a:t>
            </a:r>
            <a:br>
              <a:rPr lang="en-US" altLang="ko-KR"/>
            </a:br>
            <a:r>
              <a:rPr lang="ko-KR" altLang="en-US" sz="2200"/>
              <a:t> 트러블슈팅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49E6C-FF3C-5471-9D21-0F2D46768EF3}"/>
              </a:ext>
            </a:extLst>
          </p:cNvPr>
          <p:cNvSpPr txBox="1"/>
          <p:nvPr/>
        </p:nvSpPr>
        <p:spPr>
          <a:xfrm>
            <a:off x="467594" y="1924850"/>
            <a:ext cx="1694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보정값을 찾는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19C15-4FE1-83D7-C7BE-11140DBC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415507"/>
            <a:ext cx="2601480" cy="233057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F5E7FC-55F7-4144-2851-F97C392AC24E}"/>
              </a:ext>
            </a:extLst>
          </p:cNvPr>
          <p:cNvSpPr/>
          <p:nvPr/>
        </p:nvSpPr>
        <p:spPr>
          <a:xfrm>
            <a:off x="3279469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2DA1B-1ADA-578A-6868-6AE5E3FDCE2E}"/>
              </a:ext>
            </a:extLst>
          </p:cNvPr>
          <p:cNvSpPr txBox="1"/>
          <p:nvPr/>
        </p:nvSpPr>
        <p:spPr>
          <a:xfrm>
            <a:off x="3096164" y="353785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 이해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E5A74A-023D-7244-6183-DA8FD58E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48" y="2415508"/>
            <a:ext cx="2858252" cy="23305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2459E5-AB06-F0D1-44A6-CCBAA00BACDB}"/>
              </a:ext>
            </a:extLst>
          </p:cNvPr>
          <p:cNvSpPr txBox="1"/>
          <p:nvPr/>
        </p:nvSpPr>
        <p:spPr>
          <a:xfrm>
            <a:off x="912995" y="4928963"/>
            <a:ext cx="562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이미지와 실제로 보이게 되는 이미지 사이의 각도를</a:t>
            </a:r>
            <a:r>
              <a:rPr lang="en-US" altLang="ko-KR" sz="1400"/>
              <a:t> alpha</a:t>
            </a:r>
            <a:r>
              <a:rPr lang="ko-KR" altLang="en-US" sz="1400"/>
              <a:t>라고 하자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E7A6AD-DAFE-225B-D7D7-AA4909020E1F}"/>
              </a:ext>
            </a:extLst>
          </p:cNvPr>
          <p:cNvSpPr txBox="1"/>
          <p:nvPr/>
        </p:nvSpPr>
        <p:spPr>
          <a:xfrm>
            <a:off x="1538878" y="5329669"/>
            <a:ext cx="4328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그렇다면 삼각함수에 의해 </a:t>
            </a:r>
            <a:r>
              <a:rPr lang="en-US" altLang="ko-KR" sz="1400"/>
              <a:t>arccos(alpha)</a:t>
            </a:r>
            <a:r>
              <a:rPr lang="ko-KR" altLang="en-US" sz="1400"/>
              <a:t>값을 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71A761-C47D-38EE-E96A-8379B869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14" y="2390967"/>
            <a:ext cx="3431691" cy="229378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BB1EA0-CBAA-25F9-64AC-A0522DC40EA5}"/>
              </a:ext>
            </a:extLst>
          </p:cNvPr>
          <p:cNvSpPr/>
          <p:nvPr/>
        </p:nvSpPr>
        <p:spPr>
          <a:xfrm>
            <a:off x="7670503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C08E4-EBF3-EF09-45ED-8A0EC3E0CC1F}"/>
              </a:ext>
            </a:extLst>
          </p:cNvPr>
          <p:cNvSpPr txBox="1"/>
          <p:nvPr/>
        </p:nvSpPr>
        <p:spPr>
          <a:xfrm>
            <a:off x="7414428" y="358079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해결책 이행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DF4B9B-6E7B-728E-EAF3-6F819F5A9245}"/>
              </a:ext>
            </a:extLst>
          </p:cNvPr>
          <p:cNvSpPr txBox="1"/>
          <p:nvPr/>
        </p:nvSpPr>
        <p:spPr>
          <a:xfrm>
            <a:off x="8742719" y="4746083"/>
            <a:ext cx="331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2D </a:t>
            </a:r>
            <a:r>
              <a:rPr lang="ko-KR" altLang="en-US" sz="1400"/>
              <a:t>이미지가 정상적으로 보이는 모습</a:t>
            </a:r>
          </a:p>
        </p:txBody>
      </p:sp>
    </p:spTree>
    <p:extLst>
      <p:ext uri="{BB962C8B-B14F-4D97-AF65-F5344CB8AC3E}">
        <p14:creationId xmlns:p14="http://schemas.microsoft.com/office/powerpoint/2010/main" val="423819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</TotalTime>
  <Words>1781</Words>
  <Application>Microsoft Office PowerPoint</Application>
  <PresentationFormat>와이드스크린</PresentationFormat>
  <Paragraphs>244</Paragraphs>
  <Slides>53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2D와 3D의 융합</vt:lpstr>
      <vt:lpstr>2D와 3D의 융합  트러블슈팅</vt:lpstr>
      <vt:lpstr>2D와 3D의 융합  트러블슈팅 해결</vt:lpstr>
      <vt:lpstr>UI 자동화</vt:lpstr>
      <vt:lpstr>UI 상속 구조</vt:lpstr>
      <vt:lpstr>클래스 다이어그램</vt:lpstr>
      <vt:lpstr>UI_Base</vt:lpstr>
      <vt:lpstr>UI_Base Get 구현</vt:lpstr>
      <vt:lpstr>UI_EventHandler 구조</vt:lpstr>
      <vt:lpstr>UI_EventHandler의 필요</vt:lpstr>
      <vt:lpstr>UI_EventHandler 구조</vt:lpstr>
      <vt:lpstr>UI_EventHandler</vt:lpstr>
      <vt:lpstr>UI_EventHandler</vt:lpstr>
      <vt:lpstr>최초 Map 자동생성 Tool 영상</vt:lpstr>
      <vt:lpstr>Map 자동생성 Tool 영상</vt:lpstr>
      <vt:lpstr>Map 자동생성 Tool 설명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28</cp:revision>
  <dcterms:created xsi:type="dcterms:W3CDTF">2024-10-03T00:56:07Z</dcterms:created>
  <dcterms:modified xsi:type="dcterms:W3CDTF">2024-10-18T05:41:09Z</dcterms:modified>
</cp:coreProperties>
</file>